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3"/>
    <p:sldId id="257" r:id="rId4"/>
  </p:sldIdLst>
  <p:sldSz cx="12192000" cy="6858000"/>
  <p:notesSz cx="6858000" cy="9144000"/>
  <p:embeddedFontLst>
    <p:embeddedFont>
      <p:font typeface="DejaVu Math TeX Gyre" panose="02000503000000000000" charset="0"/>
      <p:regular r:id="rId10"/>
    </p:embeddedFont>
    <p:embeddedFont>
      <p:font typeface="苹方-简" panose="020B0400000000000000" charset="-122"/>
      <p:regular r:id="rId11"/>
    </p:embeddedFont>
  </p:embeddedFontLst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38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7"/>
        <p:guide pos="380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65.xml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63.xml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sv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肘形连接符 125"/>
          <p:cNvCxnSpPr/>
          <p:nvPr/>
        </p:nvCxnSpPr>
        <p:spPr>
          <a:xfrm rot="16200000">
            <a:off x="7219315" y="2252980"/>
            <a:ext cx="2483485" cy="1645285"/>
          </a:xfrm>
          <a:prstGeom prst="bentConnector3">
            <a:avLst>
              <a:gd name="adj1" fmla="val 51"/>
            </a:avLst>
          </a:prstGeom>
          <a:ln>
            <a:solidFill>
              <a:schemeClr val="accent1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220200" y="2621915"/>
            <a:ext cx="127000" cy="10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8" name="肘形连接符 107"/>
          <p:cNvCxnSpPr/>
          <p:nvPr/>
        </p:nvCxnSpPr>
        <p:spPr>
          <a:xfrm flipV="1">
            <a:off x="5111115" y="1833880"/>
            <a:ext cx="2525395" cy="2483485"/>
          </a:xfrm>
          <a:prstGeom prst="bentConnector2">
            <a:avLst/>
          </a:prstGeom>
          <a:ln>
            <a:solidFill>
              <a:schemeClr val="accent1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7572375" y="2627630"/>
            <a:ext cx="127000" cy="10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3705" y="495300"/>
            <a:ext cx="428625" cy="4286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1022350" y="727075"/>
            <a:ext cx="372745" cy="76200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367155" y="331470"/>
            <a:ext cx="3409950" cy="443865"/>
            <a:chOff x="5164" y="1160"/>
            <a:chExt cx="5370" cy="6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5164" y="1280"/>
                  <a:ext cx="164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14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" y="1280"/>
                  <a:ext cx="1649" cy="483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/>
                <p:cNvSpPr/>
                <p:nvPr/>
              </p:nvSpPr>
              <p:spPr>
                <a:xfrm>
                  <a:off x="7124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" y="1280"/>
                  <a:ext cx="470" cy="483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/>
                <p:cNvSpPr/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/>
            <p:cNvSpPr txBox="1"/>
            <p:nvPr/>
          </p:nvSpPr>
          <p:spPr>
            <a:xfrm>
              <a:off x="8852" y="1160"/>
              <a:ext cx="961" cy="6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.......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右箭头 14"/>
          <p:cNvSpPr/>
          <p:nvPr/>
        </p:nvSpPr>
        <p:spPr>
          <a:xfrm rot="5400000">
            <a:off x="416560" y="1387475"/>
            <a:ext cx="444500" cy="76200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485" y="1198880"/>
            <a:ext cx="735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Hanlp</a:t>
            </a:r>
            <a:endParaRPr lang="en-US" altLang="zh-CN" sz="1200"/>
          </a:p>
          <a:p>
            <a:r>
              <a:rPr lang="zh-CN" altLang="en-US" sz="1200"/>
              <a:t>切词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410845" y="918210"/>
            <a:ext cx="542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Docs</a:t>
            </a:r>
            <a:endParaRPr lang="en-US" altLang="zh-CN" sz="1200"/>
          </a:p>
        </p:txBody>
      </p:sp>
      <p:grpSp>
        <p:nvGrpSpPr>
          <p:cNvPr id="22" name="组合 21"/>
          <p:cNvGrpSpPr/>
          <p:nvPr/>
        </p:nvGrpSpPr>
        <p:grpSpPr>
          <a:xfrm>
            <a:off x="381000" y="1713230"/>
            <a:ext cx="697230" cy="445770"/>
            <a:chOff x="3659" y="3500"/>
            <a:chExt cx="1098" cy="702"/>
          </a:xfrm>
        </p:grpSpPr>
        <p:sp>
          <p:nvSpPr>
            <p:cNvPr id="19" name="流程图: 内部贮存 18"/>
            <p:cNvSpPr/>
            <p:nvPr/>
          </p:nvSpPr>
          <p:spPr>
            <a:xfrm>
              <a:off x="3659" y="3500"/>
              <a:ext cx="854" cy="676"/>
            </a:xfrm>
            <a:prstGeom prst="flowChartInternalStorag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97" y="3574"/>
              <a:ext cx="9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Word</a:t>
              </a:r>
              <a:endParaRPr lang="en-US" altLang="zh-CN" sz="1000"/>
            </a:p>
            <a:p>
              <a:r>
                <a:rPr lang="en-US" altLang="zh-CN" sz="1000"/>
                <a:t>List</a:t>
              </a:r>
              <a:endParaRPr lang="en-US" altLang="zh-CN" sz="100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67155" y="775970"/>
            <a:ext cx="3409950" cy="443865"/>
            <a:chOff x="5164" y="1160"/>
            <a:chExt cx="5370" cy="6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5164" y="1280"/>
                  <a:ext cx="164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14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" y="1280"/>
                  <a:ext cx="1649" cy="48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/>
                <p:cNvSpPr/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 26"/>
                <p:cNvSpPr/>
                <p:nvPr/>
              </p:nvSpPr>
              <p:spPr>
                <a:xfrm>
                  <a:off x="7124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" y="1280"/>
                  <a:ext cx="470" cy="483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/>
                <p:cNvSpPr/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本框 28"/>
            <p:cNvSpPr txBox="1"/>
            <p:nvPr/>
          </p:nvSpPr>
          <p:spPr>
            <a:xfrm>
              <a:off x="8852" y="1160"/>
              <a:ext cx="961" cy="6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.......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/>
                <p:cNvSpPr/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矩形 30"/>
                <p:cNvSpPr/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本框 31"/>
          <p:cNvSpPr txBox="1"/>
          <p:nvPr/>
        </p:nvSpPr>
        <p:spPr>
          <a:xfrm rot="5400000">
            <a:off x="1896745" y="124206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33" name="右箭头 32"/>
          <p:cNvSpPr/>
          <p:nvPr/>
        </p:nvSpPr>
        <p:spPr>
          <a:xfrm rot="5400000">
            <a:off x="2125980" y="1496060"/>
            <a:ext cx="444500" cy="736600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1021715" y="1833880"/>
            <a:ext cx="856615" cy="102235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1311275" y="2101215"/>
            <a:ext cx="3465830" cy="443865"/>
            <a:chOff x="5076" y="1160"/>
            <a:chExt cx="5458" cy="6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5076" y="1280"/>
                  <a:ext cx="164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14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" y="1280"/>
                  <a:ext cx="1649" cy="4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矩形 52"/>
                <p:cNvSpPr/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矩形 53"/>
                <p:cNvSpPr/>
                <p:nvPr/>
              </p:nvSpPr>
              <p:spPr>
                <a:xfrm>
                  <a:off x="7124" y="1280"/>
                  <a:ext cx="103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" y="1280"/>
                  <a:ext cx="1037" cy="483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/>
                <p:cNvSpPr/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文本框 55"/>
            <p:cNvSpPr txBox="1"/>
            <p:nvPr/>
          </p:nvSpPr>
          <p:spPr>
            <a:xfrm>
              <a:off x="8852" y="1160"/>
              <a:ext cx="961" cy="6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.......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矩形 57"/>
                <p:cNvSpPr/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/>
          <p:cNvGrpSpPr/>
          <p:nvPr/>
        </p:nvGrpSpPr>
        <p:grpSpPr>
          <a:xfrm>
            <a:off x="1311275" y="2545715"/>
            <a:ext cx="3465830" cy="443865"/>
            <a:chOff x="5076" y="1160"/>
            <a:chExt cx="5458" cy="6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5076" y="1280"/>
                  <a:ext cx="164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14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" y="1280"/>
                  <a:ext cx="1649" cy="483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60"/>
                <p:cNvSpPr/>
                <p:nvPr/>
              </p:nvSpPr>
              <p:spPr>
                <a:xfrm>
                  <a:off x="6562" y="1280"/>
                  <a:ext cx="1032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" y="1280"/>
                  <a:ext cx="1032" cy="483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62"/>
                <p:cNvSpPr/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文本框 63"/>
            <p:cNvSpPr txBox="1"/>
            <p:nvPr/>
          </p:nvSpPr>
          <p:spPr>
            <a:xfrm>
              <a:off x="8852" y="1160"/>
              <a:ext cx="961" cy="6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.......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矩形 64"/>
                <p:cNvSpPr/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  <a:blipFill rotWithShape="1">
                  <a:blip r:embed="rId19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矩形 65"/>
                <p:cNvSpPr/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文本框 66"/>
          <p:cNvSpPr txBox="1"/>
          <p:nvPr/>
        </p:nvSpPr>
        <p:spPr>
          <a:xfrm rot="5400000">
            <a:off x="1896745" y="299720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69" name="右箭头 68"/>
          <p:cNvSpPr/>
          <p:nvPr/>
        </p:nvSpPr>
        <p:spPr>
          <a:xfrm rot="5400000">
            <a:off x="2125980" y="3190875"/>
            <a:ext cx="444500" cy="736600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>
            <a:off x="1367155" y="3850640"/>
            <a:ext cx="1899920" cy="1423670"/>
            <a:chOff x="3072" y="6020"/>
            <a:chExt cx="2992" cy="22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文本框 70"/>
                <p:cNvSpPr txBox="1"/>
                <p:nvPr/>
              </p:nvSpPr>
              <p:spPr>
                <a:xfrm>
                  <a:off x="3072" y="6216"/>
                  <a:ext cx="2992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indent="457200" algn="l"/>
                  <a:r>
                    <a:rPr lang="en-US" altLang="zh-CN" sz="1200">
                      <a:latin typeface="DejaVu Math TeX Gyre" panose="02000503000000000000" charset="0"/>
                      <a:ea typeface="宋体" charset="0"/>
                      <a:cs typeface="DejaVu Math TeX Gyre" panose="02000503000000000000" charset="0"/>
                    </a:rPr>
                    <a:t>  </a:t>
                  </a:r>
                  <a:r>
                    <a:rPr lang="zh-CN" altLang="en-US" sz="1200">
                      <a:latin typeface="DejaVu Math TeX Gyre" panose="02000503000000000000" charset="0"/>
                      <a:ea typeface="宋体" charset="0"/>
                      <a:cs typeface="DejaVu Math TeX Gyre" panose="02000503000000000000" charset="0"/>
                    </a:rPr>
                    <a:t>……</a:t>
                  </a:r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     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 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 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71" name="文本框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2" y="6216"/>
                  <a:ext cx="2992" cy="1598"/>
                </a:xfrm>
                <a:prstGeom prst="rect">
                  <a:avLst/>
                </a:prstGeom>
                <a:blipFill rotWithShape="1">
                  <a:blip r:embed="rId2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组合 75"/>
            <p:cNvGrpSpPr/>
            <p:nvPr/>
          </p:nvGrpSpPr>
          <p:grpSpPr>
            <a:xfrm>
              <a:off x="3757" y="6020"/>
              <a:ext cx="1865" cy="2242"/>
              <a:chOff x="3757" y="6020"/>
              <a:chExt cx="1865" cy="2242"/>
            </a:xfrm>
          </p:grpSpPr>
          <p:sp>
            <p:nvSpPr>
              <p:cNvPr id="73" name="左中括号 72"/>
              <p:cNvSpPr/>
              <p:nvPr/>
            </p:nvSpPr>
            <p:spPr>
              <a:xfrm>
                <a:off x="3757" y="6020"/>
                <a:ext cx="120" cy="1398"/>
              </a:xfrm>
              <a:prstGeom prst="leftBracket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左中括号 73"/>
              <p:cNvSpPr/>
              <p:nvPr/>
            </p:nvSpPr>
            <p:spPr>
              <a:xfrm rot="10800000">
                <a:off x="5502" y="6020"/>
                <a:ext cx="120" cy="1398"/>
              </a:xfrm>
              <a:prstGeom prst="leftBracket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3877" y="7780"/>
                    <a:ext cx="1348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>
                                  <a:latin typeface="Arial" panose="020B0604020202090204" pitchFamily="34" charset="0"/>
                                  <a:cs typeface="Arial" panose="020B0604020202090204" pitchFamily="34" charset="0"/>
                                  <a:sym typeface="+mn-ea"/>
                                </a:rPr>
                                <m:t>М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400" i="1">
                      <a:latin typeface="DejaVu Math TeX Gyre" panose="02000503000000000000" charset="0"/>
                      <a:cs typeface="DejaVu Math TeX Gyre" panose="02000503000000000000" charset="0"/>
                    </a:endParaRPr>
                  </a:p>
                </p:txBody>
              </p:sp>
            </mc:Choice>
            <mc:Fallback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" y="7780"/>
                    <a:ext cx="1348" cy="483"/>
                  </a:xfrm>
                  <a:prstGeom prst="rect">
                    <a:avLst/>
                  </a:prstGeom>
                  <a:blipFill rotWithShape="1">
                    <a:blip r:embed="rId2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2" name="组合 101"/>
          <p:cNvGrpSpPr/>
          <p:nvPr/>
        </p:nvGrpSpPr>
        <p:grpSpPr>
          <a:xfrm>
            <a:off x="3113405" y="3850640"/>
            <a:ext cx="1899920" cy="1424305"/>
            <a:chOff x="5822" y="6020"/>
            <a:chExt cx="2992" cy="22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5822" y="6216"/>
                  <a:ext cx="2992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indent="457200" algn="l"/>
                  <a:r>
                    <a:rPr lang="en-US" altLang="zh-CN" sz="1200">
                      <a:latin typeface="DejaVu Math TeX Gyre" panose="02000503000000000000" charset="0"/>
                      <a:ea typeface="宋体" charset="0"/>
                      <a:cs typeface="DejaVu Math TeX Gyre" panose="02000503000000000000" charset="0"/>
                    </a:rPr>
                    <a:t>  </a:t>
                  </a:r>
                  <a:r>
                    <a:rPr lang="zh-CN" altLang="en-US" sz="1200">
                      <a:latin typeface="DejaVu Math TeX Gyre" panose="02000503000000000000" charset="0"/>
                      <a:ea typeface="宋体" charset="0"/>
                      <a:cs typeface="DejaVu Math TeX Gyre" panose="02000503000000000000" charset="0"/>
                    </a:rPr>
                    <a:t>……</a:t>
                  </a:r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     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 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 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" y="6216"/>
                  <a:ext cx="2992" cy="1598"/>
                </a:xfrm>
                <a:prstGeom prst="rect">
                  <a:avLst/>
                </a:prstGeom>
                <a:blipFill rotWithShape="1">
                  <a:blip r:embed="rId2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组合 88"/>
            <p:cNvGrpSpPr/>
            <p:nvPr/>
          </p:nvGrpSpPr>
          <p:grpSpPr>
            <a:xfrm>
              <a:off x="6507" y="6020"/>
              <a:ext cx="1865" cy="2243"/>
              <a:chOff x="3757" y="6020"/>
              <a:chExt cx="1865" cy="2243"/>
            </a:xfrm>
          </p:grpSpPr>
          <p:sp>
            <p:nvSpPr>
              <p:cNvPr id="90" name="左中括号 89"/>
              <p:cNvSpPr/>
              <p:nvPr/>
            </p:nvSpPr>
            <p:spPr>
              <a:xfrm>
                <a:off x="3757" y="6020"/>
                <a:ext cx="120" cy="1398"/>
              </a:xfrm>
              <a:prstGeom prst="leftBracket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1" name="左中括号 90"/>
              <p:cNvSpPr/>
              <p:nvPr/>
            </p:nvSpPr>
            <p:spPr>
              <a:xfrm rot="10800000">
                <a:off x="5502" y="6020"/>
                <a:ext cx="120" cy="1398"/>
              </a:xfrm>
              <a:prstGeom prst="leftBracket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2" name="文本框 91"/>
                  <p:cNvSpPr txBox="1"/>
                  <p:nvPr/>
                </p:nvSpPr>
                <p:spPr>
                  <a:xfrm>
                    <a:off x="3877" y="7780"/>
                    <a:ext cx="1348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>
                                  <a:latin typeface="Arial" panose="020B0604020202090204" pitchFamily="34" charset="0"/>
                                  <a:cs typeface="Arial" panose="020B0604020202090204" pitchFamily="34" charset="0"/>
                                  <a:sym typeface="+mn-ea"/>
                                </a:rPr>
                                <m:t>М</m:t>
                              </m:r>
                            </m:e>
                            <m:sub>
                              <m:r>
                                <a:rPr lang="en-US" altLang="zh-CN" sz="1400">
                                  <a:latin typeface="Arial" panose="020B0604020202090204" pitchFamily="34" charset="0"/>
                                  <a:cs typeface="Arial" panose="020B0604020202090204" pitchFamily="3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400" i="1">
                      <a:latin typeface="DejaVu Math TeX Gyre" panose="02000503000000000000" charset="0"/>
                      <a:cs typeface="DejaVu Math TeX Gyre" panose="02000503000000000000" charset="0"/>
                    </a:endParaRPr>
                  </a:p>
                </p:txBody>
              </p:sp>
            </mc:Choice>
            <mc:Fallback>
              <p:sp>
                <p:nvSpPr>
                  <p:cNvPr id="92" name="文本框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" y="7780"/>
                    <a:ext cx="1348" cy="483"/>
                  </a:xfrm>
                  <a:prstGeom prst="rect">
                    <a:avLst/>
                  </a:prstGeom>
                  <a:blipFill rotWithShape="1">
                    <a:blip r:embed="rId2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3" name="文本框 92"/>
          <p:cNvSpPr txBox="1"/>
          <p:nvPr/>
        </p:nvSpPr>
        <p:spPr>
          <a:xfrm>
            <a:off x="4732655" y="404495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97" name="矩形 96"/>
          <p:cNvSpPr/>
          <p:nvPr/>
        </p:nvSpPr>
        <p:spPr>
          <a:xfrm>
            <a:off x="5516245" y="331470"/>
            <a:ext cx="297815" cy="120777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2"/>
                </a:solidFill>
              </a:rPr>
              <a:t>embedding</a:t>
            </a:r>
            <a:endParaRPr lang="en-US" altLang="zh-CN" sz="1400">
              <a:solidFill>
                <a:schemeClr val="accent2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516245" y="2068830"/>
            <a:ext cx="297815" cy="1205230"/>
          </a:xfrm>
          <a:prstGeom prst="rect">
            <a:avLst/>
          </a:prstGeom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4"/>
                </a:solidFill>
              </a:rPr>
              <a:t>embedding</a:t>
            </a:r>
            <a:endParaRPr lang="en-US" altLang="zh-CN" sz="1400">
              <a:solidFill>
                <a:schemeClr val="accent4"/>
              </a:solidFill>
            </a:endParaRPr>
          </a:p>
        </p:txBody>
      </p:sp>
      <p:cxnSp>
        <p:nvCxnSpPr>
          <p:cNvPr id="99" name="直接箭头连接符 98"/>
          <p:cNvCxnSpPr>
            <a:endCxn id="97" idx="1"/>
          </p:cNvCxnSpPr>
          <p:nvPr/>
        </p:nvCxnSpPr>
        <p:spPr>
          <a:xfrm flipV="1">
            <a:off x="5057140" y="935355"/>
            <a:ext cx="459105" cy="127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endCxn id="98" idx="1"/>
          </p:cNvCxnSpPr>
          <p:nvPr/>
        </p:nvCxnSpPr>
        <p:spPr>
          <a:xfrm flipV="1">
            <a:off x="5057140" y="2671445"/>
            <a:ext cx="459105" cy="635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圆角矩形 102"/>
          <p:cNvSpPr/>
          <p:nvPr/>
        </p:nvSpPr>
        <p:spPr>
          <a:xfrm>
            <a:off x="71120" y="195580"/>
            <a:ext cx="5044440" cy="5166995"/>
          </a:xfrm>
          <a:prstGeom prst="roundRect">
            <a:avLst>
              <a:gd name="adj" fmla="val 8000"/>
            </a:avLst>
          </a:prstGeom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6273165" y="2068830"/>
            <a:ext cx="297815" cy="120523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4"/>
                </a:solidFill>
              </a:rPr>
              <a:t>encoder</a:t>
            </a:r>
            <a:endParaRPr lang="en-US" altLang="zh-CN" sz="1400">
              <a:solidFill>
                <a:schemeClr val="accent4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273165" y="331470"/>
            <a:ext cx="297815" cy="120523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2"/>
                </a:solidFill>
              </a:rPr>
              <a:t>encoder</a:t>
            </a:r>
            <a:endParaRPr lang="en-US" altLang="zh-CN" sz="1400">
              <a:solidFill>
                <a:schemeClr val="accent2"/>
              </a:solidFill>
            </a:endParaRPr>
          </a:p>
        </p:txBody>
      </p:sp>
      <p:cxnSp>
        <p:nvCxnSpPr>
          <p:cNvPr id="106" name="直接箭头连接符 105"/>
          <p:cNvCxnSpPr/>
          <p:nvPr/>
        </p:nvCxnSpPr>
        <p:spPr>
          <a:xfrm flipV="1">
            <a:off x="5814060" y="2672080"/>
            <a:ext cx="459105" cy="635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V="1">
            <a:off x="5814060" y="936625"/>
            <a:ext cx="459105" cy="635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1" name="肘形连接符 110"/>
          <p:cNvCxnSpPr/>
          <p:nvPr/>
        </p:nvCxnSpPr>
        <p:spPr>
          <a:xfrm rot="16200000">
            <a:off x="6838950" y="2010410"/>
            <a:ext cx="973455" cy="360680"/>
          </a:xfrm>
          <a:prstGeom prst="bentConnector2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6585585" y="937895"/>
            <a:ext cx="578485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1" name="组合 130"/>
          <p:cNvGrpSpPr/>
          <p:nvPr/>
        </p:nvGrpSpPr>
        <p:grpSpPr>
          <a:xfrm>
            <a:off x="7195820" y="331470"/>
            <a:ext cx="880110" cy="1675130"/>
            <a:chOff x="12525" y="522"/>
            <a:chExt cx="1386" cy="2638"/>
          </a:xfrm>
        </p:grpSpPr>
        <p:sp>
          <p:nvSpPr>
            <p:cNvPr id="109" name="流程图: 汇总连接 108"/>
            <p:cNvSpPr/>
            <p:nvPr/>
          </p:nvSpPr>
          <p:spPr>
            <a:xfrm>
              <a:off x="13014" y="2479"/>
              <a:ext cx="409" cy="409"/>
            </a:xfrm>
            <a:prstGeom prst="flowChartSummingJunction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12856" y="946"/>
              <a:ext cx="727" cy="50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gate</a:t>
              </a:r>
              <a:endParaRPr lang="en-US" altLang="zh-CN" sz="1000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2856" y="1485"/>
              <a:ext cx="727" cy="50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attn</a:t>
              </a:r>
              <a:endParaRPr lang="en-US" altLang="zh-CN" sz="1000"/>
            </a:p>
          </p:txBody>
        </p:sp>
        <p:sp>
          <p:nvSpPr>
            <p:cNvPr id="116" name="圆角矩形 115"/>
            <p:cNvSpPr/>
            <p:nvPr/>
          </p:nvSpPr>
          <p:spPr>
            <a:xfrm>
              <a:off x="12525" y="522"/>
              <a:ext cx="1387" cy="2638"/>
            </a:xfrm>
            <a:prstGeom prst="roundRect">
              <a:avLst/>
            </a:prstGeom>
            <a:ln w="12700" cap="flat" cmpd="sng" algn="ctr">
              <a:solidFill>
                <a:schemeClr val="accent3"/>
              </a:solidFill>
              <a:prstDash val="dash"/>
              <a:miter lim="800000"/>
            </a:ln>
          </p:spPr>
          <p:style>
            <a:lnRef idx="0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7" name="直接箭头连接符 116"/>
            <p:cNvCxnSpPr>
              <a:stCxn id="109" idx="0"/>
              <a:endCxn id="115" idx="2"/>
            </p:cNvCxnSpPr>
            <p:nvPr/>
          </p:nvCxnSpPr>
          <p:spPr>
            <a:xfrm flipV="1">
              <a:off x="13219" y="1985"/>
              <a:ext cx="1" cy="4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endCxn id="114" idx="1"/>
            </p:cNvCxnSpPr>
            <p:nvPr/>
          </p:nvCxnSpPr>
          <p:spPr>
            <a:xfrm flipV="1">
              <a:off x="12525" y="1196"/>
              <a:ext cx="331" cy="28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endCxn id="115" idx="1"/>
            </p:cNvCxnSpPr>
            <p:nvPr/>
          </p:nvCxnSpPr>
          <p:spPr>
            <a:xfrm>
              <a:off x="12560" y="1496"/>
              <a:ext cx="296" cy="23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/>
            <p:nvPr/>
          </p:nvCxnSpPr>
          <p:spPr>
            <a:xfrm flipV="1">
              <a:off x="13581" y="1485"/>
              <a:ext cx="331" cy="28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/>
            <p:nvPr/>
          </p:nvCxnSpPr>
          <p:spPr>
            <a:xfrm>
              <a:off x="13581" y="1184"/>
              <a:ext cx="331" cy="26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10" name="直接箭头连接符 109"/>
          <p:cNvCxnSpPr/>
          <p:nvPr/>
        </p:nvCxnSpPr>
        <p:spPr>
          <a:xfrm>
            <a:off x="6570980" y="2671445"/>
            <a:ext cx="1661795" cy="0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8076565" y="949960"/>
            <a:ext cx="151765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8232775" y="2068830"/>
            <a:ext cx="297815" cy="120523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4"/>
                </a:solidFill>
              </a:rPr>
              <a:t>encoder</a:t>
            </a:r>
            <a:endParaRPr lang="en-US" altLang="zh-CN" sz="1400">
              <a:solidFill>
                <a:schemeClr val="accent4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8232775" y="331470"/>
            <a:ext cx="297815" cy="120523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2"/>
                </a:solidFill>
              </a:rPr>
              <a:t>encoder</a:t>
            </a:r>
            <a:endParaRPr lang="en-US" altLang="zh-CN" sz="1400">
              <a:solidFill>
                <a:schemeClr val="accent2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0098405" y="2627630"/>
            <a:ext cx="127000" cy="10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8842375" y="331470"/>
            <a:ext cx="880110" cy="1675130"/>
            <a:chOff x="12525" y="522"/>
            <a:chExt cx="1386" cy="2638"/>
          </a:xfrm>
        </p:grpSpPr>
        <p:sp>
          <p:nvSpPr>
            <p:cNvPr id="133" name="流程图: 汇总连接 132"/>
            <p:cNvSpPr/>
            <p:nvPr/>
          </p:nvSpPr>
          <p:spPr>
            <a:xfrm>
              <a:off x="13014" y="2479"/>
              <a:ext cx="409" cy="409"/>
            </a:xfrm>
            <a:prstGeom prst="flowChartSummingJunction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2856" y="946"/>
              <a:ext cx="727" cy="50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gate</a:t>
              </a:r>
              <a:endParaRPr lang="en-US" altLang="zh-CN" sz="100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2856" y="1485"/>
              <a:ext cx="727" cy="50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attn</a:t>
              </a:r>
              <a:endParaRPr lang="en-US" altLang="zh-CN" sz="1000"/>
            </a:p>
          </p:txBody>
        </p:sp>
        <p:sp>
          <p:nvSpPr>
            <p:cNvPr id="136" name="圆角矩形 135"/>
            <p:cNvSpPr/>
            <p:nvPr/>
          </p:nvSpPr>
          <p:spPr>
            <a:xfrm>
              <a:off x="12525" y="522"/>
              <a:ext cx="1387" cy="2638"/>
            </a:xfrm>
            <a:prstGeom prst="roundRect">
              <a:avLst/>
            </a:prstGeom>
            <a:ln w="12700" cap="flat" cmpd="sng" algn="ctr">
              <a:solidFill>
                <a:schemeClr val="accent3"/>
              </a:solidFill>
              <a:prstDash val="dash"/>
              <a:miter lim="800000"/>
            </a:ln>
          </p:spPr>
          <p:style>
            <a:lnRef idx="0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7" name="直接箭头连接符 136"/>
            <p:cNvCxnSpPr>
              <a:stCxn id="133" idx="0"/>
              <a:endCxn id="135" idx="2"/>
            </p:cNvCxnSpPr>
            <p:nvPr/>
          </p:nvCxnSpPr>
          <p:spPr>
            <a:xfrm flipV="1">
              <a:off x="13219" y="1985"/>
              <a:ext cx="1" cy="4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endCxn id="134" idx="1"/>
            </p:cNvCxnSpPr>
            <p:nvPr/>
          </p:nvCxnSpPr>
          <p:spPr>
            <a:xfrm flipV="1">
              <a:off x="12525" y="1196"/>
              <a:ext cx="331" cy="28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>
              <a:endCxn id="135" idx="1"/>
            </p:cNvCxnSpPr>
            <p:nvPr/>
          </p:nvCxnSpPr>
          <p:spPr>
            <a:xfrm>
              <a:off x="12560" y="1496"/>
              <a:ext cx="296" cy="23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/>
            <p:nvPr/>
          </p:nvCxnSpPr>
          <p:spPr>
            <a:xfrm flipV="1">
              <a:off x="13581" y="1485"/>
              <a:ext cx="331" cy="28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/>
            <p:nvPr/>
          </p:nvCxnSpPr>
          <p:spPr>
            <a:xfrm>
              <a:off x="13581" y="1184"/>
              <a:ext cx="331" cy="26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42" name="直接箭头连接符 141"/>
          <p:cNvCxnSpPr/>
          <p:nvPr/>
        </p:nvCxnSpPr>
        <p:spPr>
          <a:xfrm>
            <a:off x="8530590" y="949960"/>
            <a:ext cx="311785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8530590" y="2672715"/>
            <a:ext cx="1386205" cy="0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9723120" y="949960"/>
            <a:ext cx="193675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9916795" y="749935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148" name="文本框 147"/>
          <p:cNvSpPr txBox="1"/>
          <p:nvPr/>
        </p:nvSpPr>
        <p:spPr>
          <a:xfrm>
            <a:off x="9916795" y="247015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149" name="矩形 148"/>
          <p:cNvSpPr/>
          <p:nvPr/>
        </p:nvSpPr>
        <p:spPr>
          <a:xfrm>
            <a:off x="10574020" y="334010"/>
            <a:ext cx="297815" cy="160210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bg1"/>
                </a:solidFill>
              </a:rPr>
              <a:t>output</a:t>
            </a:r>
            <a:endParaRPr lang="en-US" altLang="zh-CN" sz="1400">
              <a:solidFill>
                <a:schemeClr val="bg1"/>
              </a:solidFill>
            </a:endParaRPr>
          </a:p>
        </p:txBody>
      </p:sp>
      <p:cxnSp>
        <p:nvCxnSpPr>
          <p:cNvPr id="151" name="肘形连接符 150"/>
          <p:cNvCxnSpPr/>
          <p:nvPr/>
        </p:nvCxnSpPr>
        <p:spPr>
          <a:xfrm rot="16200000">
            <a:off x="8485505" y="2004060"/>
            <a:ext cx="973455" cy="360680"/>
          </a:xfrm>
          <a:prstGeom prst="bentConnector2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>
            <a:off x="10243820" y="949960"/>
            <a:ext cx="330200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3" name="圆角矩形 152"/>
          <p:cNvSpPr/>
          <p:nvPr/>
        </p:nvSpPr>
        <p:spPr>
          <a:xfrm>
            <a:off x="5186680" y="195580"/>
            <a:ext cx="5212715" cy="5166995"/>
          </a:xfrm>
          <a:prstGeom prst="roundRect">
            <a:avLst>
              <a:gd name="adj" fmla="val 8000"/>
            </a:avLst>
          </a:prstGeom>
        </p:spPr>
        <p:style>
          <a:lnRef idx="3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6" name="直接箭头连接符 155"/>
          <p:cNvCxnSpPr/>
          <p:nvPr/>
        </p:nvCxnSpPr>
        <p:spPr>
          <a:xfrm>
            <a:off x="8530590" y="4317365"/>
            <a:ext cx="1386205" cy="0"/>
          </a:xfrm>
          <a:prstGeom prst="straightConnector1">
            <a:avLst/>
          </a:prstGeom>
          <a:ln>
            <a:solidFill>
              <a:schemeClr val="accent1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7" name="文本框 156"/>
          <p:cNvSpPr txBox="1"/>
          <p:nvPr/>
        </p:nvSpPr>
        <p:spPr>
          <a:xfrm>
            <a:off x="9916795" y="397510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158" name="矩形 157"/>
          <p:cNvSpPr/>
          <p:nvPr/>
        </p:nvSpPr>
        <p:spPr>
          <a:xfrm>
            <a:off x="11202035" y="331470"/>
            <a:ext cx="297815" cy="160210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bg1"/>
                </a:solidFill>
              </a:rPr>
              <a:t>fine-</a:t>
            </a:r>
            <a:r>
              <a:rPr lang="en-US" altLang="zh-CN" sz="1400">
                <a:solidFill>
                  <a:schemeClr val="bg1"/>
                </a:solidFill>
              </a:rPr>
              <a:t>tune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1202035" y="2248535"/>
            <a:ext cx="297815" cy="160210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bg1"/>
                </a:solidFill>
              </a:rPr>
              <a:t>pre-</a:t>
            </a:r>
            <a:r>
              <a:rPr lang="en-US" altLang="zh-CN" sz="1400">
                <a:solidFill>
                  <a:schemeClr val="bg1"/>
                </a:solidFill>
              </a:rPr>
              <a:t>train</a:t>
            </a:r>
            <a:endParaRPr lang="en-US" altLang="zh-CN" sz="1400">
              <a:solidFill>
                <a:schemeClr val="bg1"/>
              </a:solidFill>
            </a:endParaRPr>
          </a:p>
        </p:txBody>
      </p:sp>
      <p:cxnSp>
        <p:nvCxnSpPr>
          <p:cNvPr id="160" name="直接箭头连接符 159"/>
          <p:cNvCxnSpPr/>
          <p:nvPr/>
        </p:nvCxnSpPr>
        <p:spPr>
          <a:xfrm>
            <a:off x="10871835" y="949960"/>
            <a:ext cx="330200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1" name="肘形连接符 160"/>
          <p:cNvCxnSpPr>
            <a:endCxn id="159" idx="1"/>
          </p:cNvCxnSpPr>
          <p:nvPr/>
        </p:nvCxnSpPr>
        <p:spPr>
          <a:xfrm rot="5400000" flipV="1">
            <a:off x="10055225" y="1903095"/>
            <a:ext cx="2094230" cy="198755"/>
          </a:xfrm>
          <a:prstGeom prst="bentConnector2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/>
          <p:nvPr/>
        </p:nvCxnSpPr>
        <p:spPr>
          <a:xfrm>
            <a:off x="11499850" y="955675"/>
            <a:ext cx="146050" cy="0"/>
          </a:xfrm>
          <a:prstGeom prst="straightConnector1">
            <a:avLst/>
          </a:prstGeom>
          <a:ln>
            <a:solidFill>
              <a:srgbClr val="7030A0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11499850" y="3049905"/>
            <a:ext cx="146050" cy="0"/>
          </a:xfrm>
          <a:prstGeom prst="straightConnector1">
            <a:avLst/>
          </a:prstGeom>
          <a:ln>
            <a:solidFill>
              <a:srgbClr val="7030A0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文本框 165"/>
              <p:cNvSpPr txBox="1"/>
              <p:nvPr/>
            </p:nvSpPr>
            <p:spPr>
              <a:xfrm>
                <a:off x="11645900" y="803275"/>
                <a:ext cx="372745" cy="2590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𝑁𝑆𝑃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>
          <p:sp>
            <p:nvSpPr>
              <p:cNvPr id="166" name="文本框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900" y="803275"/>
                <a:ext cx="372745" cy="259080"/>
              </a:xfrm>
              <a:prstGeom prst="rect">
                <a:avLst/>
              </a:prstGeom>
              <a:blipFill rotWithShape="1">
                <a:blip r:embed="rId24"/>
                <a:stretch>
                  <a:fillRect r="-45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文本框 166"/>
              <p:cNvSpPr txBox="1"/>
              <p:nvPr/>
            </p:nvSpPr>
            <p:spPr>
              <a:xfrm>
                <a:off x="11645900" y="2914015"/>
                <a:ext cx="372745" cy="2590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𝑝𝑟𝑒</m:t>
                          </m:r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>
          <p:sp>
            <p:nvSpPr>
              <p:cNvPr id="167" name="文本框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900" y="2914015"/>
                <a:ext cx="372745" cy="259080"/>
              </a:xfrm>
              <a:prstGeom prst="rect">
                <a:avLst/>
              </a:prstGeom>
              <a:blipFill rotWithShape="1">
                <a:blip r:embed="rId25"/>
                <a:stretch>
                  <a:fillRect r="-139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4" name="曲线连接符 23"/>
          <p:cNvCxnSpPr/>
          <p:nvPr/>
        </p:nvCxnSpPr>
        <p:spPr>
          <a:xfrm flipV="1">
            <a:off x="3830320" y="1927860"/>
            <a:ext cx="2894330" cy="307340"/>
          </a:xfrm>
          <a:prstGeom prst="curvedConnector3">
            <a:avLst>
              <a:gd name="adj1" fmla="val 23343"/>
            </a:avLst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3074670" y="982345"/>
            <a:ext cx="2283460" cy="3398520"/>
          </a:xfrm>
          <a:prstGeom prst="roundRect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636770" y="2664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201670" y="1864995"/>
            <a:ext cx="568325" cy="2352040"/>
          </a:xfrm>
          <a:prstGeom prst="roundRect">
            <a:avLst/>
          </a:prstGeom>
          <a:ln w="12700" cap="flat" cmpd="sng" algn="ctr">
            <a:solidFill>
              <a:schemeClr val="accent2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>
                <a:solidFill>
                  <a:schemeClr val="accent2"/>
                </a:solidFill>
              </a:rPr>
              <a:t>character encode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36770" y="1864995"/>
            <a:ext cx="568325" cy="2352040"/>
          </a:xfrm>
          <a:prstGeom prst="roundRect">
            <a:avLst/>
          </a:prstGeom>
          <a:ln w="12700" cap="flat" cmpd="sng" algn="ctr">
            <a:solidFill>
              <a:schemeClr val="accent4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>
                <a:solidFill>
                  <a:schemeClr val="accent4"/>
                </a:solidFill>
              </a:rPr>
              <a:t>character encode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19220" y="2339975"/>
            <a:ext cx="568325" cy="1294130"/>
          </a:xfrm>
          <a:prstGeom prst="roundRect">
            <a:avLst/>
          </a:prstGeom>
          <a:ln w="1270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>
                <a:solidFill>
                  <a:schemeClr val="accent3"/>
                </a:solidFill>
              </a:rPr>
              <a:t>fusion</a:t>
            </a:r>
            <a:endParaRPr lang="en-US" altLang="zh-CN">
              <a:solidFill>
                <a:schemeClr val="accent3"/>
              </a:solidFill>
            </a:endParaRPr>
          </a:p>
          <a:p>
            <a:pPr algn="ctr"/>
            <a:r>
              <a:rPr lang="en-US" altLang="zh-CN">
                <a:solidFill>
                  <a:schemeClr val="accent3"/>
                </a:solidFill>
              </a:rPr>
              <a:t>layer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 rot="5400000">
            <a:off x="3919220" y="433070"/>
            <a:ext cx="568325" cy="2003425"/>
          </a:xfrm>
          <a:prstGeom prst="roundRect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>
                <a:solidFill>
                  <a:schemeClr val="accent1"/>
                </a:solidFill>
              </a:rPr>
              <a:t>fine-tune head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8565" y="1569720"/>
            <a:ext cx="963930" cy="590550"/>
          </a:xfrm>
          <a:prstGeom prst="rect">
            <a:avLst/>
          </a:prstGeom>
          <a:solidFill>
            <a:schemeClr val="accent2"/>
          </a:solidFill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/>
              <a:t>BERT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2907665" y="5067300"/>
            <a:ext cx="2590800" cy="567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ZEN-pretrain-base</a:t>
            </a:r>
            <a:endParaRPr lang="en-US" altLang="zh-CN"/>
          </a:p>
        </p:txBody>
      </p:sp>
      <p:cxnSp>
        <p:nvCxnSpPr>
          <p:cNvPr id="17" name="曲线连接符 16"/>
          <p:cNvCxnSpPr>
            <a:stCxn id="15" idx="3"/>
          </p:cNvCxnSpPr>
          <p:nvPr/>
        </p:nvCxnSpPr>
        <p:spPr>
          <a:xfrm>
            <a:off x="2182495" y="1864995"/>
            <a:ext cx="1115695" cy="365125"/>
          </a:xfrm>
          <a:prstGeom prst="curvedConnector3">
            <a:avLst>
              <a:gd name="adj1" fmla="val 50028"/>
            </a:avLst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6" idx="0"/>
          </p:cNvCxnSpPr>
          <p:nvPr/>
        </p:nvCxnSpPr>
        <p:spPr>
          <a:xfrm rot="16200000">
            <a:off x="3887470" y="4163695"/>
            <a:ext cx="1218565" cy="588010"/>
          </a:xfrm>
          <a:prstGeom prst="curvedConnector3">
            <a:avLst>
              <a:gd name="adj1" fmla="val 50000"/>
            </a:avLst>
          </a:prstGeom>
          <a:solidFill>
            <a:schemeClr val="accent4"/>
          </a:solidFill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03930" y="633730"/>
            <a:ext cx="1701800" cy="307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5"/>
                </a:solidFill>
              </a:rPr>
              <a:t>PolicyBERT</a:t>
            </a:r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65785" y="1150620"/>
            <a:ext cx="1769110" cy="3229610"/>
          </a:xfrm>
          <a:prstGeom prst="roundRect">
            <a:avLst/>
          </a:prstGeom>
          <a:ln w="12700" cap="flat" cmpd="sng" algn="ctr">
            <a:solidFill>
              <a:schemeClr val="accent2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rtlCol="0" anchor="ctr"/>
          <a:p>
            <a:pPr algn="ctr"/>
            <a:r>
              <a:rPr lang="en-US" altLang="zh-CN">
                <a:solidFill>
                  <a:schemeClr val="accent2"/>
                </a:solidFill>
                <a:sym typeface="+mn-ea"/>
              </a:rPr>
              <a:t>BGE-base-zh-v1.5</a:t>
            </a:r>
            <a:endParaRPr lang="en-US" altLang="zh-CN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24650" y="1570355"/>
            <a:ext cx="963930" cy="590550"/>
          </a:xfrm>
          <a:prstGeom prst="rect">
            <a:avLst/>
          </a:prstGeom>
          <a:solidFill>
            <a:schemeClr val="accent2"/>
          </a:solidFill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/>
              <a:t>BERT</a:t>
            </a:r>
            <a:endParaRPr lang="en-US" altLang="zh-CN"/>
          </a:p>
        </p:txBody>
      </p:sp>
      <p:sp>
        <p:nvSpPr>
          <p:cNvPr id="23" name="圆角矩形 22"/>
          <p:cNvSpPr/>
          <p:nvPr/>
        </p:nvSpPr>
        <p:spPr>
          <a:xfrm>
            <a:off x="6071870" y="1151255"/>
            <a:ext cx="1769110" cy="3229610"/>
          </a:xfrm>
          <a:prstGeom prst="roundRect">
            <a:avLst/>
          </a:prstGeom>
          <a:ln w="12700" cap="flat" cmpd="sng" algn="ctr">
            <a:solidFill>
              <a:schemeClr val="accent2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rtlCol="0" anchor="ctr"/>
          <a:p>
            <a:pPr algn="ctr"/>
            <a:r>
              <a:rPr lang="en-US" altLang="zh-CN">
                <a:solidFill>
                  <a:schemeClr val="accent2"/>
                </a:solidFill>
                <a:sym typeface="+mn-ea"/>
              </a:rPr>
              <a:t>BGE-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merged</a:t>
            </a:r>
            <a:endParaRPr lang="en-US" altLang="zh-CN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8000365" y="2733040"/>
            <a:ext cx="514985" cy="17208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707755" y="2637155"/>
            <a:ext cx="1701800" cy="3956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accent1"/>
                </a:solidFill>
              </a:rPr>
              <a:t>WeiMingPolicyQA</a:t>
            </a:r>
            <a:endParaRPr lang="en-US" altLang="zh-CN" sz="1400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61322],&quot;65&quot;:[20205081]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resource_record_key" val="{&quot;10&quot;:[3661322],&quot;65&quot;:[20205081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WPS 表格</Application>
  <PresentationFormat>宽屏</PresentationFormat>
  <Paragraphs>141</Paragraphs>
  <Slides>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4" baseType="lpstr">
      <vt:lpstr>Arial</vt:lpstr>
      <vt:lpstr>宋体</vt:lpstr>
      <vt:lpstr>Wingdings</vt:lpstr>
      <vt:lpstr>Wingdings</vt:lpstr>
      <vt:lpstr>DejaVu Math TeX Gyre</vt:lpstr>
      <vt:lpstr>宋体</vt:lpstr>
      <vt:lpstr>汉仪书宋二KW</vt:lpstr>
      <vt:lpstr>苹方-简</vt:lpstr>
      <vt:lpstr>微软雅黑</vt:lpstr>
      <vt:lpstr>汉仪旗黑</vt:lpstr>
      <vt:lpstr>Arial Unicode MS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pu_ht</dc:creator>
  <cp:lastModifiedBy>pu_ht</cp:lastModifiedBy>
  <cp:revision>170</cp:revision>
  <dcterms:created xsi:type="dcterms:W3CDTF">2025-05-13T06:22:46Z</dcterms:created>
  <dcterms:modified xsi:type="dcterms:W3CDTF">2025-05-13T06:22:46Z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2052-7.2.0.8943</vt:lpwstr>
  </property>
  <property fmtid="{D5CDD505-2E9C-101B-9397-08002B2CF9AE}" pid="3" name="ICV">
    <vt:lpwstr>02D856DFA296FCC436622168F73ACDF9_41</vt:lpwstr>
  </property>
</Properties>
</file>